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0"/>
  </p:notesMasterIdLst>
  <p:handoutMasterIdLst>
    <p:handoutMasterId r:id="rId11"/>
  </p:handoutMasterIdLst>
  <p:sldIdLst>
    <p:sldId id="257" r:id="rId5"/>
    <p:sldId id="258" r:id="rId6"/>
    <p:sldId id="259" r:id="rId7"/>
    <p:sldId id="260" r:id="rId8"/>
    <p:sldId id="261" r:id="rId9"/>
  </p:sldIdLst>
  <p:sldSz cx="24387175" cy="13716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32" userDrawn="1">
          <p15:clr>
            <a:srgbClr val="A4A3A4"/>
          </p15:clr>
        </p15:guide>
        <p15:guide id="2" pos="768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4472C4"/>
    <a:srgbClr val="000000"/>
    <a:srgbClr val="33556E"/>
    <a:srgbClr val="301121"/>
    <a:srgbClr val="202638"/>
    <a:srgbClr val="3A556C"/>
    <a:srgbClr val="ABB6A6"/>
    <a:srgbClr val="265670"/>
    <a:srgbClr val="C7B69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F5D43D6-6738-4B14-9E95-D26FC8365AE6}" v="108" dt="2023-10-24T22:28:09.622"/>
    <p1510:client id="{5B8F6546-5C21-4938-970C-FF62B785C88F}" v="544" dt="2023-10-24T21:48:27.51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08"/>
    <p:restoredTop sz="94694"/>
  </p:normalViewPr>
  <p:slideViewPr>
    <p:cSldViewPr snapToGrid="0">
      <p:cViewPr varScale="1">
        <p:scale>
          <a:sx n="51" d="100"/>
          <a:sy n="51" d="100"/>
        </p:scale>
        <p:origin x="168" y="186"/>
      </p:cViewPr>
      <p:guideLst>
        <p:guide orient="horz" pos="4032"/>
        <p:guide pos="7681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56" d="100"/>
          <a:sy n="156" d="100"/>
        </p:scale>
        <p:origin x="540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C9EF35E-70B4-FB0E-3738-EC538D04944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106A514-7D94-34A1-5B0B-AB36A0BDF2E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C47A10-279D-5E49-93E3-79BAD5A7AA1D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2C4672-8EEF-77B4-0EF5-B27C37A8F2A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11AFEC-644C-4386-6AC2-C12E4C1D245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B73173-A77F-A04A-B9B1-3B423407E4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3613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eg>
</file>

<file path=ppt/media/image11.png>
</file>

<file path=ppt/media/image12.jpeg>
</file>

<file path=ppt/media/image13.jpeg>
</file>

<file path=ppt/media/image5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B0E2C0-02F2-4748-8071-DBE1D7ADD878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E98A63-B714-B942-806D-E8E227894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8489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8286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914310" algn="l" defTabSz="18286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828617" algn="l" defTabSz="18286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2742925" algn="l" defTabSz="18286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3657235" algn="l" defTabSz="18286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4571543" algn="l" defTabSz="18286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5850" algn="l" defTabSz="18286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400160" algn="l" defTabSz="18286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4468" algn="l" defTabSz="18286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W Cover 1">
    <p:bg>
      <p:bgPr>
        <a:solidFill>
          <a:srgbClr val="3A556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661647" y="5351927"/>
            <a:ext cx="21359718" cy="1992218"/>
          </a:xfrm>
        </p:spPr>
        <p:txBody>
          <a:bodyPr anchor="b"/>
          <a:lstStyle>
            <a:lvl1pPr algn="ctr">
              <a:defRPr sz="1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FULL MEETING NAME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196315" y="8406445"/>
            <a:ext cx="18290381" cy="656874"/>
          </a:xfrm>
        </p:spPr>
        <p:txBody>
          <a:bodyPr>
            <a:normAutofit/>
          </a:bodyPr>
          <a:lstStyle>
            <a:lvl1pPr marL="0" indent="0" algn="ctr">
              <a:buNone/>
              <a:defRPr sz="3000">
                <a:solidFill>
                  <a:schemeClr val="bg1"/>
                </a:solidFill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n-US" dirty="0"/>
              <a:t>LOCATION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8E9BE5C-D694-AA20-1373-4C857321A50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087600" y="11155680"/>
            <a:ext cx="8485632" cy="164592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40F5738-1FC3-1540-4914-36BC7A6302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-16675" r="-16659"/>
          <a:stretch/>
        </p:blipFill>
        <p:spPr>
          <a:xfrm>
            <a:off x="-416745" y="11738578"/>
            <a:ext cx="6779121" cy="1016868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8897B68-F027-A088-954F-E104AEC756BD}"/>
              </a:ext>
            </a:extLst>
          </p:cNvPr>
          <p:cNvSpPr/>
          <p:nvPr userDrawn="1"/>
        </p:nvSpPr>
        <p:spPr>
          <a:xfrm>
            <a:off x="1587" y="13258800"/>
            <a:ext cx="24384000" cy="457200"/>
          </a:xfrm>
          <a:prstGeom prst="rect">
            <a:avLst/>
          </a:prstGeom>
          <a:solidFill>
            <a:srgbClr val="ABB6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200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E643138-A66D-88C4-0B83-184B1D805FE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195638" y="9112168"/>
            <a:ext cx="18291175" cy="914400"/>
          </a:xfrm>
        </p:spPr>
        <p:txBody>
          <a:bodyPr>
            <a:normAutofit/>
          </a:bodyPr>
          <a:lstStyle>
            <a:lvl1pPr algn="ctr"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DATE, MONTH, XXXX</a:t>
            </a:r>
          </a:p>
        </p:txBody>
      </p:sp>
    </p:spTree>
    <p:extLst>
      <p:ext uri="{BB962C8B-B14F-4D97-AF65-F5344CB8AC3E}">
        <p14:creationId xmlns:p14="http://schemas.microsoft.com/office/powerpoint/2010/main" val="2432487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1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with Cobrand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F60F9A8-A3F8-3EAD-CB32-F5FA90FFAA3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087600" y="11612880"/>
            <a:ext cx="8485632" cy="1645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248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brand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99DC961-1C7C-BE80-3E49-BB68B8B22209}"/>
              </a:ext>
            </a:extLst>
          </p:cNvPr>
          <p:cNvSpPr/>
          <p:nvPr userDrawn="1"/>
        </p:nvSpPr>
        <p:spPr>
          <a:xfrm>
            <a:off x="3175" y="12344400"/>
            <a:ext cx="24384000" cy="1371600"/>
          </a:xfrm>
          <a:prstGeom prst="rect">
            <a:avLst/>
          </a:prstGeom>
          <a:solidFill>
            <a:srgbClr val="3355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2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7EC0490-E695-5314-6016-5F39C672316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93684" y="4480560"/>
            <a:ext cx="19799807" cy="3840480"/>
          </a:xfrm>
          <a:prstGeom prst="rect">
            <a:avLst/>
          </a:prstGeo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2375477-B410-D484-6699-8CA2CC8B38A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65605" y="12630944"/>
            <a:ext cx="7893050" cy="798512"/>
          </a:xfrm>
        </p:spPr>
        <p:txBody>
          <a:bodyPr anchor="ctr"/>
          <a:lstStyle>
            <a:lvl1pPr>
              <a:defRPr b="1" i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pPr lvl="0"/>
            <a:r>
              <a:rPr lang="en-US" dirty="0"/>
              <a:t>FULL MEETING NAME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6010679B-2F0E-F656-7145-089B025AFF6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5628520" y="12757067"/>
            <a:ext cx="7893050" cy="798512"/>
          </a:xfrm>
        </p:spPr>
        <p:txBody>
          <a:bodyPr anchor="ctr"/>
          <a:lstStyle>
            <a:lvl1pPr algn="r">
              <a:defRPr b="0" i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pPr lvl="0"/>
            <a:r>
              <a:rPr lang="en-US" dirty="0"/>
              <a:t>Date, Month, XXXX</a:t>
            </a:r>
          </a:p>
        </p:txBody>
      </p:sp>
    </p:spTree>
    <p:extLst>
      <p:ext uri="{BB962C8B-B14F-4D97-AF65-F5344CB8AC3E}">
        <p14:creationId xmlns:p14="http://schemas.microsoft.com/office/powerpoint/2010/main" val="16161205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W Cover 2">
    <p:bg>
      <p:bgPr>
        <a:solidFill>
          <a:srgbClr val="3A556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661647" y="5351927"/>
            <a:ext cx="21359718" cy="1992218"/>
          </a:xfrm>
        </p:spPr>
        <p:txBody>
          <a:bodyPr anchor="b"/>
          <a:lstStyle>
            <a:lvl1pPr algn="ctr">
              <a:defRPr sz="1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FULL MEETING NAME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8E9BE5C-D694-AA20-1373-4C857321A50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087600" y="11155680"/>
            <a:ext cx="8485632" cy="164592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4552BD7-3C5E-F986-0D0B-E937F47D5FC8}"/>
              </a:ext>
            </a:extLst>
          </p:cNvPr>
          <p:cNvSpPr/>
          <p:nvPr userDrawn="1"/>
        </p:nvSpPr>
        <p:spPr>
          <a:xfrm>
            <a:off x="1587" y="13258800"/>
            <a:ext cx="24384000" cy="457200"/>
          </a:xfrm>
          <a:prstGeom prst="rect">
            <a:avLst/>
          </a:prstGeom>
          <a:solidFill>
            <a:srgbClr val="ABB6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200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C72F7FB2-B053-68C1-33BE-94C29BE6C12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196315" y="8406445"/>
            <a:ext cx="18290381" cy="656874"/>
          </a:xfrm>
        </p:spPr>
        <p:txBody>
          <a:bodyPr>
            <a:normAutofit/>
          </a:bodyPr>
          <a:lstStyle>
            <a:lvl1pPr marL="0" indent="0" algn="ctr">
              <a:buNone/>
              <a:defRPr sz="3000">
                <a:solidFill>
                  <a:schemeClr val="bg1"/>
                </a:solidFill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n-US" dirty="0"/>
              <a:t>LOCATION</a:t>
            </a:r>
          </a:p>
        </p:txBody>
      </p:sp>
      <p:sp>
        <p:nvSpPr>
          <p:cNvPr id="11" name="Text Placeholder 20">
            <a:extLst>
              <a:ext uri="{FF2B5EF4-FFF2-40B4-BE49-F238E27FC236}">
                <a16:creationId xmlns:a16="http://schemas.microsoft.com/office/drawing/2014/main" id="{6F93C5F6-92E5-6712-7CBC-01506F23733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195638" y="9112168"/>
            <a:ext cx="18291175" cy="914400"/>
          </a:xfrm>
        </p:spPr>
        <p:txBody>
          <a:bodyPr>
            <a:normAutofit/>
          </a:bodyPr>
          <a:lstStyle>
            <a:lvl1pPr algn="ctr"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DATE, MONTH, XXXX</a:t>
            </a:r>
          </a:p>
        </p:txBody>
      </p:sp>
    </p:spTree>
    <p:extLst>
      <p:ext uri="{BB962C8B-B14F-4D97-AF65-F5344CB8AC3E}">
        <p14:creationId xmlns:p14="http://schemas.microsoft.com/office/powerpoint/2010/main" val="42780687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1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W Title wo Flower">
    <p:bg>
      <p:bgPr>
        <a:solidFill>
          <a:srgbClr val="3A556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8E9BE5C-D694-AA20-1373-4C857321A50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087600" y="11155680"/>
            <a:ext cx="8485632" cy="164592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ED47AD9-314F-506C-A4AB-6F29A31F9F04}"/>
              </a:ext>
            </a:extLst>
          </p:cNvPr>
          <p:cNvSpPr/>
          <p:nvPr userDrawn="1"/>
        </p:nvSpPr>
        <p:spPr>
          <a:xfrm>
            <a:off x="1587" y="13258800"/>
            <a:ext cx="24384000" cy="457200"/>
          </a:xfrm>
          <a:prstGeom prst="rect">
            <a:avLst/>
          </a:prstGeom>
          <a:solidFill>
            <a:srgbClr val="ABB6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200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6E4F6E9-BF57-9D95-22E5-8CC915A75E2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871203" y="4212811"/>
            <a:ext cx="18978145" cy="4524626"/>
          </a:xfrm>
        </p:spPr>
        <p:txBody>
          <a:bodyPr anchor="ctr">
            <a:normAutofit/>
          </a:bodyPr>
          <a:lstStyle>
            <a:lvl1pPr>
              <a:defRPr sz="9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Title Slide</a:t>
            </a:r>
          </a:p>
        </p:txBody>
      </p:sp>
    </p:spTree>
    <p:extLst>
      <p:ext uri="{BB962C8B-B14F-4D97-AF65-F5344CB8AC3E}">
        <p14:creationId xmlns:p14="http://schemas.microsoft.com/office/powerpoint/2010/main" val="31907145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1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W Title w Flower">
    <p:bg>
      <p:bgPr>
        <a:solidFill>
          <a:srgbClr val="3A556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EE6E0A2-4ED8-C2ED-1523-32400497FD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8000"/>
          </a:blip>
          <a:srcRect r="21866" b="37063"/>
          <a:stretch/>
        </p:blipFill>
        <p:spPr>
          <a:xfrm>
            <a:off x="13668819" y="4626370"/>
            <a:ext cx="10716768" cy="8632430"/>
          </a:xfrm>
          <a:prstGeom prst="rect">
            <a:avLst/>
          </a:prstGeom>
          <a:noFill/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8604FCF-042A-F171-4AC0-C45B9EE924BC}"/>
              </a:ext>
            </a:extLst>
          </p:cNvPr>
          <p:cNvSpPr/>
          <p:nvPr userDrawn="1"/>
        </p:nvSpPr>
        <p:spPr>
          <a:xfrm>
            <a:off x="1587" y="13258800"/>
            <a:ext cx="24384000" cy="457200"/>
          </a:xfrm>
          <a:prstGeom prst="rect">
            <a:avLst/>
          </a:prstGeom>
          <a:solidFill>
            <a:srgbClr val="ABB6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200" dirty="0"/>
          </a:p>
        </p:txBody>
      </p:sp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FFF62551-9CC3-CA53-D1A0-66075C7556C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871203" y="4212811"/>
            <a:ext cx="18978145" cy="4524626"/>
          </a:xfrm>
        </p:spPr>
        <p:txBody>
          <a:bodyPr anchor="ctr">
            <a:normAutofit/>
          </a:bodyPr>
          <a:lstStyle>
            <a:lvl1pPr>
              <a:defRPr sz="9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Title Slide</a:t>
            </a:r>
          </a:p>
        </p:txBody>
      </p:sp>
    </p:spTree>
    <p:extLst>
      <p:ext uri="{BB962C8B-B14F-4D97-AF65-F5344CB8AC3E}">
        <p14:creationId xmlns:p14="http://schemas.microsoft.com/office/powerpoint/2010/main" val="33631036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1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W Content Slide wo Flow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E59800-9C30-6D53-EDFF-798181771080}"/>
              </a:ext>
            </a:extLst>
          </p:cNvPr>
          <p:cNvSpPr/>
          <p:nvPr userDrawn="1"/>
        </p:nvSpPr>
        <p:spPr>
          <a:xfrm>
            <a:off x="1587" y="12801600"/>
            <a:ext cx="24384000" cy="914400"/>
          </a:xfrm>
          <a:prstGeom prst="rect">
            <a:avLst/>
          </a:prstGeom>
          <a:solidFill>
            <a:srgbClr val="3355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200" b="1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A13CC02-0DB4-4B7E-6F38-180E2CD57C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-16675" r="-16659"/>
          <a:stretch/>
        </p:blipFill>
        <p:spPr>
          <a:xfrm>
            <a:off x="18286539" y="12801600"/>
            <a:ext cx="6099048" cy="914857"/>
          </a:xfrm>
          <a:prstGeom prst="rect">
            <a:avLst/>
          </a:prstGeom>
        </p:spPr>
      </p:pic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0D73251-8C9B-0801-C30A-2EE564B4375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17221" y="3291383"/>
            <a:ext cx="20134765" cy="8291017"/>
          </a:xfrm>
        </p:spPr>
        <p:txBody>
          <a:bodyPr>
            <a:normAutofit/>
          </a:bodyPr>
          <a:lstStyle>
            <a:lvl1pPr marL="571500" indent="-571500">
              <a:buFont typeface="Arial" panose="020B0604020202020204" pitchFamily="34" charset="0"/>
              <a:buChar char="•"/>
              <a:defRPr sz="3600" b="0"/>
            </a:lvl1pPr>
            <a:lvl2pPr>
              <a:defRPr b="1"/>
            </a:lvl2pPr>
            <a:lvl3pPr>
              <a:defRPr b="1"/>
            </a:lvl3pPr>
            <a:lvl4pPr>
              <a:defRPr b="1"/>
            </a:lvl4pPr>
            <a:lvl5pPr>
              <a:defRPr b="1"/>
            </a:lvl5pPr>
          </a:lstStyle>
          <a:p>
            <a:pPr lvl="0"/>
            <a:r>
              <a:rPr lang="en-US" dirty="0"/>
              <a:t>Content section</a:t>
            </a:r>
          </a:p>
          <a:p>
            <a:pPr marL="571500" marR="0" lvl="0" indent="-57150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Content section</a:t>
            </a:r>
          </a:p>
          <a:p>
            <a:pPr marL="571500" marR="0" lvl="0" indent="-57150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Content section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907C2E46-EB9C-3318-F4F6-53DA350922A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592386" y="2393025"/>
            <a:ext cx="19659601" cy="719143"/>
          </a:xfrm>
        </p:spPr>
        <p:txBody>
          <a:bodyPr/>
          <a:lstStyle>
            <a:lvl1pPr>
              <a:defRPr b="0">
                <a:solidFill>
                  <a:srgbClr val="33556E"/>
                </a:solidFill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374F7C6B-8A97-4A97-E27A-C1A4DDC668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17221" y="1270495"/>
            <a:ext cx="11083925" cy="801688"/>
          </a:xfrm>
        </p:spPr>
        <p:txBody>
          <a:bodyPr>
            <a:normAutofit/>
          </a:bodyPr>
          <a:lstStyle>
            <a:lvl1pPr>
              <a:defRPr sz="4800" b="1"/>
            </a:lvl1pPr>
          </a:lstStyle>
          <a:p>
            <a:pPr lvl="0"/>
            <a:r>
              <a:rPr lang="en-US" dirty="0"/>
              <a:t>Content title</a:t>
            </a:r>
          </a:p>
        </p:txBody>
      </p:sp>
    </p:spTree>
    <p:extLst>
      <p:ext uri="{BB962C8B-B14F-4D97-AF65-F5344CB8AC3E}">
        <p14:creationId xmlns:p14="http://schemas.microsoft.com/office/powerpoint/2010/main" val="18015371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1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W Content Slide w Flow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FF73188-EFCE-4D95-1EE8-5E0CAF5A7EA6}"/>
              </a:ext>
            </a:extLst>
          </p:cNvPr>
          <p:cNvSpPr/>
          <p:nvPr userDrawn="1"/>
        </p:nvSpPr>
        <p:spPr>
          <a:xfrm>
            <a:off x="1587" y="0"/>
            <a:ext cx="24384000" cy="13716000"/>
          </a:xfrm>
          <a:prstGeom prst="rect">
            <a:avLst/>
          </a:prstGeom>
          <a:blipFill>
            <a:blip r:embed="rId2">
              <a:alphaModFix amt="50000"/>
            </a:blip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2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6E59800-9C30-6D53-EDFF-798181771080}"/>
              </a:ext>
            </a:extLst>
          </p:cNvPr>
          <p:cNvSpPr/>
          <p:nvPr userDrawn="1"/>
        </p:nvSpPr>
        <p:spPr>
          <a:xfrm>
            <a:off x="1587" y="12801600"/>
            <a:ext cx="24384000" cy="914400"/>
          </a:xfrm>
          <a:prstGeom prst="rect">
            <a:avLst/>
          </a:prstGeom>
          <a:solidFill>
            <a:srgbClr val="3355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200" b="1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A13CC02-0DB4-4B7E-6F38-180E2CD57C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-16675" r="-16659"/>
          <a:stretch/>
        </p:blipFill>
        <p:spPr>
          <a:xfrm>
            <a:off x="18286539" y="12801600"/>
            <a:ext cx="6099048" cy="914857"/>
          </a:xfrm>
          <a:prstGeom prst="rect">
            <a:avLst/>
          </a:prstGeom>
        </p:spPr>
      </p:pic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0D73251-8C9B-0801-C30A-2EE564B4375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17222" y="2724517"/>
            <a:ext cx="20116800" cy="9066429"/>
          </a:xfrm>
        </p:spPr>
        <p:txBody>
          <a:bodyPr>
            <a:normAutofit/>
          </a:bodyPr>
          <a:lstStyle>
            <a:lvl1pPr marL="571500" indent="-571500">
              <a:buFont typeface="Arial" panose="020B0604020202020204" pitchFamily="34" charset="0"/>
              <a:buChar char="•"/>
              <a:defRPr sz="3600" b="0"/>
            </a:lvl1pPr>
            <a:lvl2pPr>
              <a:defRPr b="1"/>
            </a:lvl2pPr>
            <a:lvl3pPr>
              <a:defRPr b="1"/>
            </a:lvl3pPr>
            <a:lvl4pPr>
              <a:defRPr b="1"/>
            </a:lvl4pPr>
            <a:lvl5pPr>
              <a:defRPr b="1"/>
            </a:lvl5pPr>
          </a:lstStyle>
          <a:p>
            <a:pPr lvl="0"/>
            <a:r>
              <a:rPr lang="en-US" dirty="0"/>
              <a:t>Content section</a:t>
            </a:r>
          </a:p>
          <a:p>
            <a:pPr marL="571500" marR="0" lvl="0" indent="-57150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Content section</a:t>
            </a:r>
          </a:p>
          <a:p>
            <a:pPr marL="571500" marR="0" lvl="0" indent="-57150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Content section</a:t>
            </a:r>
          </a:p>
        </p:txBody>
      </p:sp>
      <p:sp>
        <p:nvSpPr>
          <p:cNvPr id="11" name="Text Placeholder 20">
            <a:extLst>
              <a:ext uri="{FF2B5EF4-FFF2-40B4-BE49-F238E27FC236}">
                <a16:creationId xmlns:a16="http://schemas.microsoft.com/office/drawing/2014/main" id="{08F70923-03DE-130D-FFA4-717ABD0E999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17221" y="1270495"/>
            <a:ext cx="11083925" cy="801688"/>
          </a:xfrm>
        </p:spPr>
        <p:txBody>
          <a:bodyPr>
            <a:normAutofit/>
          </a:bodyPr>
          <a:lstStyle>
            <a:lvl1pPr>
              <a:defRPr sz="4800" b="1"/>
            </a:lvl1pPr>
          </a:lstStyle>
          <a:p>
            <a:pPr lvl="0"/>
            <a:r>
              <a:rPr lang="en-US" dirty="0"/>
              <a:t>Content title</a:t>
            </a:r>
          </a:p>
        </p:txBody>
      </p:sp>
    </p:spTree>
    <p:extLst>
      <p:ext uri="{BB962C8B-B14F-4D97-AF65-F5344CB8AC3E}">
        <p14:creationId xmlns:p14="http://schemas.microsoft.com/office/powerpoint/2010/main" val="6420093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1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brand Content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5A743C8-4B76-624D-A768-6BB0E5708E4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4400" y="11612880"/>
            <a:ext cx="8485632" cy="1645920"/>
          </a:xfrm>
          <a:prstGeom prst="rect">
            <a:avLst/>
          </a:prstGeom>
        </p:spPr>
      </p:pic>
      <p:sp>
        <p:nvSpPr>
          <p:cNvPr id="6" name="Text Placeholder 14">
            <a:extLst>
              <a:ext uri="{FF2B5EF4-FFF2-40B4-BE49-F238E27FC236}">
                <a16:creationId xmlns:a16="http://schemas.microsoft.com/office/drawing/2014/main" id="{8E2CD856-EDCC-4651-550C-2540E52429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17222" y="2724517"/>
            <a:ext cx="20116800" cy="7959525"/>
          </a:xfrm>
        </p:spPr>
        <p:txBody>
          <a:bodyPr>
            <a:normAutofit/>
          </a:bodyPr>
          <a:lstStyle>
            <a:lvl1pPr marL="571500" indent="-571500">
              <a:buFont typeface="Arial" panose="020B0604020202020204" pitchFamily="34" charset="0"/>
              <a:buChar char="•"/>
              <a:defRPr sz="3600" b="0"/>
            </a:lvl1pPr>
            <a:lvl2pPr>
              <a:defRPr b="1"/>
            </a:lvl2pPr>
            <a:lvl3pPr>
              <a:defRPr b="1"/>
            </a:lvl3pPr>
            <a:lvl4pPr>
              <a:defRPr b="1"/>
            </a:lvl4pPr>
            <a:lvl5pPr>
              <a:defRPr b="1"/>
            </a:lvl5pPr>
          </a:lstStyle>
          <a:p>
            <a:pPr lvl="0"/>
            <a:r>
              <a:rPr lang="en-US" dirty="0"/>
              <a:t>Content section</a:t>
            </a:r>
          </a:p>
          <a:p>
            <a:pPr marL="571500" marR="0" lvl="0" indent="-57150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Content section</a:t>
            </a:r>
          </a:p>
          <a:p>
            <a:pPr marL="571500" marR="0" lvl="0" indent="-57150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Content section</a:t>
            </a:r>
          </a:p>
        </p:txBody>
      </p:sp>
      <p:sp>
        <p:nvSpPr>
          <p:cNvPr id="19" name="Text Placeholder 20">
            <a:extLst>
              <a:ext uri="{FF2B5EF4-FFF2-40B4-BE49-F238E27FC236}">
                <a16:creationId xmlns:a16="http://schemas.microsoft.com/office/drawing/2014/main" id="{C9D43BBB-CC85-9837-B17A-DC98B1E27F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17221" y="1270495"/>
            <a:ext cx="11083925" cy="801688"/>
          </a:xfrm>
        </p:spPr>
        <p:txBody>
          <a:bodyPr>
            <a:normAutofit/>
          </a:bodyPr>
          <a:lstStyle>
            <a:lvl1pPr>
              <a:defRPr sz="4800" b="1"/>
            </a:lvl1pPr>
          </a:lstStyle>
          <a:p>
            <a:pPr lvl="0"/>
            <a:r>
              <a:rPr lang="en-US" dirty="0"/>
              <a:t>Content title</a:t>
            </a:r>
          </a:p>
        </p:txBody>
      </p:sp>
    </p:spTree>
    <p:extLst>
      <p:ext uri="{BB962C8B-B14F-4D97-AF65-F5344CB8AC3E}">
        <p14:creationId xmlns:p14="http://schemas.microsoft.com/office/powerpoint/2010/main" val="18162066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1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 GW Log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A8E3CA2-9957-DB41-7103-CACBAE0E3F7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614775" y="12161520"/>
            <a:ext cx="777240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6947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1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619" y="730251"/>
            <a:ext cx="21033938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619" y="3651250"/>
            <a:ext cx="21033938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76618" y="12712701"/>
            <a:ext cx="5487114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F0F6E7-7EDA-7B4D-9E55-9CB9D7BD73EF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23FACE-B370-E441-A56E-CE757F6B7F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7229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89" r:id="rId2"/>
    <p:sldLayoutId id="2147483672" r:id="rId3"/>
    <p:sldLayoutId id="2147483673" r:id="rId4"/>
    <p:sldLayoutId id="2147483674" r:id="rId5"/>
    <p:sldLayoutId id="2147483677" r:id="rId6"/>
    <p:sldLayoutId id="2147483698" r:id="rId7"/>
    <p:sldLayoutId id="2147483679" r:id="rId8"/>
    <p:sldLayoutId id="2147483683" r:id="rId9"/>
    <p:sldLayoutId id="2147483667" r:id="rId10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10800" kern="1200">
          <a:solidFill>
            <a:schemeClr val="tx1"/>
          </a:solidFill>
          <a:latin typeface=""/>
          <a:ea typeface="+mj-ea"/>
          <a:cs typeface="+mj-cs"/>
        </a:defRPr>
      </a:lvl1pPr>
    </p:titleStyle>
    <p:bodyStyle>
      <a:lvl1pPr marL="0" indent="0" algn="l" defTabSz="1828800" rtl="0" eaLnBrk="1" latinLnBrk="0" hangingPunct="1">
        <a:lnSpc>
          <a:spcPct val="90000"/>
        </a:lnSpc>
        <a:spcBef>
          <a:spcPts val="2000"/>
        </a:spcBef>
        <a:buFontTx/>
        <a:buNone/>
        <a:defRPr sz="3000" b="0" i="0" kern="1200">
          <a:solidFill>
            <a:schemeClr val="tx1"/>
          </a:solidFill>
          <a:latin typeface="Montserrat" pitchFamily="2" charset="77"/>
          <a:ea typeface="+mn-ea"/>
          <a:cs typeface="Montserrat" pitchFamily="2" charset="77"/>
        </a:defRPr>
      </a:lvl1pPr>
      <a:lvl2pPr marL="914400" indent="0" algn="l" defTabSz="1828800" rtl="0" eaLnBrk="1" latinLnBrk="0" hangingPunct="1">
        <a:lnSpc>
          <a:spcPct val="90000"/>
        </a:lnSpc>
        <a:spcBef>
          <a:spcPts val="1000"/>
        </a:spcBef>
        <a:buFontTx/>
        <a:buNone/>
        <a:defRPr sz="4800" b="0" i="0" kern="1200">
          <a:solidFill>
            <a:schemeClr val="tx1"/>
          </a:solidFill>
          <a:latin typeface="Montserrat" pitchFamily="2" charset="77"/>
          <a:ea typeface="+mn-ea"/>
          <a:cs typeface="Montserrat" pitchFamily="2" charset="77"/>
        </a:defRPr>
      </a:lvl2pPr>
      <a:lvl3pPr marL="1828800" indent="0" algn="l" defTabSz="1828800" rtl="0" eaLnBrk="1" latinLnBrk="0" hangingPunct="1">
        <a:lnSpc>
          <a:spcPct val="90000"/>
        </a:lnSpc>
        <a:spcBef>
          <a:spcPts val="1000"/>
        </a:spcBef>
        <a:buFontTx/>
        <a:buNone/>
        <a:defRPr sz="4000" b="0" i="0" kern="1200">
          <a:solidFill>
            <a:schemeClr val="tx1"/>
          </a:solidFill>
          <a:latin typeface="Montserrat" pitchFamily="2" charset="77"/>
          <a:ea typeface="+mn-ea"/>
          <a:cs typeface="Montserrat" pitchFamily="2" charset="77"/>
        </a:defRPr>
      </a:lvl3pPr>
      <a:lvl4pPr marL="2743200" indent="0" algn="l" defTabSz="1828800" rtl="0" eaLnBrk="1" latinLnBrk="0" hangingPunct="1">
        <a:lnSpc>
          <a:spcPct val="90000"/>
        </a:lnSpc>
        <a:spcBef>
          <a:spcPts val="1000"/>
        </a:spcBef>
        <a:buFontTx/>
        <a:buNone/>
        <a:defRPr sz="3600" b="0" i="0" kern="1200">
          <a:solidFill>
            <a:schemeClr val="tx1"/>
          </a:solidFill>
          <a:latin typeface="Montserrat" pitchFamily="2" charset="77"/>
          <a:ea typeface="+mn-ea"/>
          <a:cs typeface="Montserrat" pitchFamily="2" charset="77"/>
        </a:defRPr>
      </a:lvl4pPr>
      <a:lvl5pPr marL="3657600" indent="0" algn="l" defTabSz="1828800" rtl="0" eaLnBrk="1" latinLnBrk="0" hangingPunct="1">
        <a:lnSpc>
          <a:spcPct val="90000"/>
        </a:lnSpc>
        <a:spcBef>
          <a:spcPts val="1000"/>
        </a:spcBef>
        <a:buFontTx/>
        <a:buNone/>
        <a:defRPr sz="3600" b="0" i="0" kern="1200">
          <a:solidFill>
            <a:schemeClr val="tx1"/>
          </a:solidFill>
          <a:latin typeface="Montserrat" pitchFamily="2" charset="77"/>
          <a:ea typeface="+mn-ea"/>
          <a:cs typeface="Montserrat" pitchFamily="2" charset="77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8.png"/><Relationship Id="rId7" Type="http://schemas.openxmlformats.org/officeDocument/2006/relationships/image" Target="../media/image12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png"/><Relationship Id="rId5" Type="http://schemas.openxmlformats.org/officeDocument/2006/relationships/image" Target="../media/image10.jpe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6D12D-176F-796C-2CD4-BD795DB7A14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Invoice Automation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1F7B5B-1225-D335-AEC0-F77FE381485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Montserrat"/>
              </a:rPr>
              <a:t>Justin Pope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438871-D20C-36BF-E9F6-346BBCE61E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Montserrat"/>
              </a:rPr>
              <a:t>2023 - 10 - 26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0048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3ED9426-0106-B39B-618D-B5AB203612F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Montserrat"/>
              </a:rPr>
              <a:t>The Accounting and Finance department has expressed the need for implementing an invoice automation process. </a:t>
            </a:r>
          </a:p>
          <a:p>
            <a:pPr marL="0" indent="0">
              <a:buNone/>
            </a:pPr>
            <a:r>
              <a:rPr lang="en-US" sz="4000" dirty="0">
                <a:latin typeface="Montserrat"/>
              </a:rPr>
              <a:t>The primary goal is to streamline and optimize the invoicing process by achieving the following objectives: </a:t>
            </a:r>
          </a:p>
          <a:p>
            <a:pPr lvl="1">
              <a:buFont typeface="Calibri" panose="020B0604020202020204" pitchFamily="34" charset="0"/>
              <a:buChar char="-"/>
            </a:pPr>
            <a:r>
              <a:rPr lang="en-US" sz="4000" u="sng" dirty="0">
                <a:latin typeface="Montserrat"/>
              </a:rPr>
              <a:t>Process Optimization</a:t>
            </a:r>
            <a:r>
              <a:rPr lang="en-US" sz="4000" b="0" dirty="0">
                <a:latin typeface="Montserrat"/>
              </a:rPr>
              <a:t> - Reduce the manual handling of invoices</a:t>
            </a:r>
          </a:p>
          <a:p>
            <a:pPr lvl="1">
              <a:buFont typeface="Calibri" panose="020B0604020202020204" pitchFamily="34" charset="0"/>
              <a:buChar char="-"/>
            </a:pPr>
            <a:r>
              <a:rPr lang="en-US" sz="4000" u="sng" dirty="0">
                <a:latin typeface="Montserrat"/>
              </a:rPr>
              <a:t>Resource Efficiency</a:t>
            </a:r>
            <a:r>
              <a:rPr lang="en-US" sz="4000" b="0" dirty="0">
                <a:latin typeface="Montserrat"/>
              </a:rPr>
              <a:t> - Automation will allow Accounting and Finance department employees to focus on other financial activities</a:t>
            </a:r>
          </a:p>
          <a:p>
            <a:pPr lvl="1">
              <a:buFont typeface="Calibri" panose="020B0604020202020204" pitchFamily="34" charset="0"/>
              <a:buChar char="-"/>
            </a:pPr>
            <a:r>
              <a:rPr lang="en-US" sz="4000" u="sng" dirty="0">
                <a:latin typeface="Montserrat"/>
              </a:rPr>
              <a:t>Standardization</a:t>
            </a:r>
            <a:r>
              <a:rPr lang="en-US" sz="4000" b="0" dirty="0">
                <a:latin typeface="Montserrat"/>
              </a:rPr>
              <a:t> - Consistent invoicing processes, email notifications, and invoice document formats</a:t>
            </a:r>
          </a:p>
          <a:p>
            <a:pPr lvl="1">
              <a:buFont typeface="Calibri" panose="020B0604020202020204" pitchFamily="34" charset="0"/>
              <a:buChar char="-"/>
            </a:pPr>
            <a:endParaRPr lang="en-US" sz="4000" b="0" dirty="0"/>
          </a:p>
          <a:p>
            <a:pPr marL="0" indent="0">
              <a:buNone/>
            </a:pPr>
            <a:r>
              <a:rPr lang="en-US" sz="4000" dirty="0">
                <a:latin typeface="Montserrat"/>
              </a:rPr>
              <a:t>By addressing these objects, the invoice automation will bring improvement to business process for the Accounting and Finance department.</a:t>
            </a:r>
            <a:endParaRPr lang="en-US" sz="4000" b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62800F-09E9-A7AB-1606-B89A40A0211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Montserrat"/>
              </a:rPr>
              <a:t>Purpose – Business Needs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1655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3750E5A6-D672-98F8-AD98-E04D877309FB}"/>
              </a:ext>
            </a:extLst>
          </p:cNvPr>
          <p:cNvSpPr txBox="1">
            <a:spLocks/>
          </p:cNvSpPr>
          <p:nvPr/>
        </p:nvSpPr>
        <p:spPr>
          <a:xfrm>
            <a:off x="2117221" y="1270495"/>
            <a:ext cx="11083925" cy="8016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18288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  <a:defRPr sz="4800" b="1" i="0" kern="1200">
                <a:solidFill>
                  <a:schemeClr val="tx1"/>
                </a:solidFill>
                <a:latin typeface="Montserrat" pitchFamily="2" charset="77"/>
                <a:ea typeface="+mn-ea"/>
                <a:cs typeface="Montserrat" pitchFamily="2" charset="77"/>
              </a:defRPr>
            </a:lvl1pPr>
            <a:lvl2pPr marL="914400" indent="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48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Montserrat" pitchFamily="2" charset="77"/>
              </a:defRPr>
            </a:lvl2pPr>
            <a:lvl3pPr marL="1828800" indent="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40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Montserrat" pitchFamily="2" charset="77"/>
              </a:defRPr>
            </a:lvl3pPr>
            <a:lvl4pPr marL="2743200" indent="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3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Montserrat" pitchFamily="2" charset="77"/>
              </a:defRPr>
            </a:lvl4pPr>
            <a:lvl5pPr marL="3657600" indent="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3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Montserrat" pitchFamily="2" charset="77"/>
              </a:defRPr>
            </a:lvl5pPr>
            <a:lvl6pPr marL="50292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6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80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4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Montserrat"/>
              </a:rPr>
              <a:t>Process Diagram</a:t>
            </a:r>
            <a:endParaRPr lang="en-US" dirty="0"/>
          </a:p>
        </p:txBody>
      </p:sp>
      <p:sp>
        <p:nvSpPr>
          <p:cNvPr id="7" name="Arrow: Pentagon 6">
            <a:extLst>
              <a:ext uri="{FF2B5EF4-FFF2-40B4-BE49-F238E27FC236}">
                <a16:creationId xmlns:a16="http://schemas.microsoft.com/office/drawing/2014/main" id="{D482CC03-67E6-2C4F-ECFD-99F9D322AB51}"/>
              </a:ext>
            </a:extLst>
          </p:cNvPr>
          <p:cNvSpPr/>
          <p:nvPr/>
        </p:nvSpPr>
        <p:spPr>
          <a:xfrm>
            <a:off x="390555" y="5309886"/>
            <a:ext cx="2353340" cy="2295645"/>
          </a:xfrm>
          <a:prstGeom prst="homePlate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>
                <a:solidFill>
                  <a:schemeClr val="tx1"/>
                </a:solidFill>
                <a:latin typeface="Montserrat Medium"/>
              </a:rPr>
              <a:t>Start</a:t>
            </a:r>
            <a:endParaRPr lang="en-US" sz="3600" dirty="0">
              <a:solidFill>
                <a:schemeClr val="tx1"/>
              </a:solidFill>
              <a:latin typeface="Montserrat Medium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84A6139-EBC7-80CE-FC0D-0E644D0CD669}"/>
              </a:ext>
            </a:extLst>
          </p:cNvPr>
          <p:cNvSpPr/>
          <p:nvPr/>
        </p:nvSpPr>
        <p:spPr>
          <a:xfrm>
            <a:off x="3327295" y="5309884"/>
            <a:ext cx="4610559" cy="2295645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tx1"/>
                </a:solidFill>
                <a:latin typeface="Montserrat Medium"/>
              </a:rPr>
              <a:t>Query Dispatch Notes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C0AE4EA6-6C6A-76F1-924F-54B854F2D606}"/>
              </a:ext>
            </a:extLst>
          </p:cNvPr>
          <p:cNvSpPr/>
          <p:nvPr/>
        </p:nvSpPr>
        <p:spPr>
          <a:xfrm>
            <a:off x="2753557" y="6259974"/>
            <a:ext cx="578646" cy="385822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F21A19DB-B991-EE61-BD48-F7FF3C76D8D5}"/>
              </a:ext>
            </a:extLst>
          </p:cNvPr>
          <p:cNvSpPr/>
          <p:nvPr/>
        </p:nvSpPr>
        <p:spPr>
          <a:xfrm>
            <a:off x="8516582" y="5309884"/>
            <a:ext cx="4610559" cy="2295645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4400" dirty="0">
                <a:solidFill>
                  <a:schemeClr val="tx1"/>
                </a:solidFill>
                <a:latin typeface="Montserrat Medium"/>
              </a:rPr>
              <a:t>Invoice Queried Dispatch Note</a:t>
            </a: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E89FCFB0-F01A-0C49-AC3C-2004204737CB}"/>
              </a:ext>
            </a:extLst>
          </p:cNvPr>
          <p:cNvSpPr/>
          <p:nvPr/>
        </p:nvSpPr>
        <p:spPr>
          <a:xfrm>
            <a:off x="7942962" y="6259974"/>
            <a:ext cx="578646" cy="385822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393AFF80-CEB6-E62F-9BEE-5DDBEED76F13}"/>
              </a:ext>
            </a:extLst>
          </p:cNvPr>
          <p:cNvSpPr/>
          <p:nvPr/>
        </p:nvSpPr>
        <p:spPr>
          <a:xfrm>
            <a:off x="13705192" y="5329175"/>
            <a:ext cx="4899964" cy="2295645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3600" dirty="0">
                <a:solidFill>
                  <a:schemeClr val="tx1"/>
                </a:solidFill>
                <a:latin typeface="Montserrat Medium"/>
              </a:rPr>
              <a:t>Invoice Acknowledgement Creation</a:t>
            </a: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2A56EBB7-004C-5AD4-6A9A-419EC256CEBB}"/>
              </a:ext>
            </a:extLst>
          </p:cNvPr>
          <p:cNvSpPr/>
          <p:nvPr/>
        </p:nvSpPr>
        <p:spPr>
          <a:xfrm>
            <a:off x="13131645" y="6279265"/>
            <a:ext cx="578646" cy="385822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CE179744-B1EA-F858-F590-80FEB3CEB5D3}"/>
              </a:ext>
            </a:extLst>
          </p:cNvPr>
          <p:cNvSpPr/>
          <p:nvPr/>
        </p:nvSpPr>
        <p:spPr>
          <a:xfrm>
            <a:off x="18609136" y="6259974"/>
            <a:ext cx="578646" cy="385822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3B50A8B-9537-D478-264E-5681C17C0E32}"/>
              </a:ext>
            </a:extLst>
          </p:cNvPr>
          <p:cNvSpPr/>
          <p:nvPr/>
        </p:nvSpPr>
        <p:spPr>
          <a:xfrm>
            <a:off x="19184666" y="5309883"/>
            <a:ext cx="4610559" cy="2295645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4400" dirty="0">
                <a:solidFill>
                  <a:schemeClr val="tx1"/>
                </a:solidFill>
                <a:latin typeface="Montserrat Medium"/>
              </a:rPr>
              <a:t>Customer Email</a:t>
            </a:r>
          </a:p>
        </p:txBody>
      </p:sp>
    </p:spTree>
    <p:extLst>
      <p:ext uri="{BB962C8B-B14F-4D97-AF65-F5344CB8AC3E}">
        <p14:creationId xmlns:p14="http://schemas.microsoft.com/office/powerpoint/2010/main" val="3813539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  <p:bldP spid="8" grpId="0" animBg="1"/>
      <p:bldP spid="11" grpId="0" animBg="1"/>
      <p:bldP spid="13" grpId="0" animBg="1"/>
      <p:bldP spid="14" grpId="0" animBg="1"/>
      <p:bldP spid="2" grpId="0" animBg="1"/>
      <p:bldP spid="3" grpId="0" animBg="1"/>
      <p:bldP spid="4" grpId="0" animBg="1"/>
      <p:bldP spid="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C9A2FB-7CEA-6390-7651-A25CCFB01F1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Technical Details</a:t>
            </a:r>
          </a:p>
        </p:txBody>
      </p:sp>
      <p:sp>
        <p:nvSpPr>
          <p:cNvPr id="7" name="Flowchart: Process 6">
            <a:extLst>
              <a:ext uri="{FF2B5EF4-FFF2-40B4-BE49-F238E27FC236}">
                <a16:creationId xmlns:a16="http://schemas.microsoft.com/office/drawing/2014/main" id="{0C216EE3-2C80-0C64-928B-3E5D0B8252EA}"/>
              </a:ext>
            </a:extLst>
          </p:cNvPr>
          <p:cNvSpPr/>
          <p:nvPr/>
        </p:nvSpPr>
        <p:spPr>
          <a:xfrm>
            <a:off x="585216" y="2596896"/>
            <a:ext cx="15672816" cy="9848609"/>
          </a:xfrm>
          <a:prstGeom prst="flowChartProcess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>
            <a:extLst>
              <a:ext uri="{FF2B5EF4-FFF2-40B4-BE49-F238E27FC236}">
                <a16:creationId xmlns:a16="http://schemas.microsoft.com/office/drawing/2014/main" id="{7A8B127F-1452-728B-8CDC-B4F294C1494E}"/>
              </a:ext>
            </a:extLst>
          </p:cNvPr>
          <p:cNvSpPr/>
          <p:nvPr/>
        </p:nvSpPr>
        <p:spPr>
          <a:xfrm>
            <a:off x="17007840" y="2596896"/>
            <a:ext cx="6022848" cy="9848609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78306D-F131-B065-F6E8-334C04A4F5DD}"/>
              </a:ext>
            </a:extLst>
          </p:cNvPr>
          <p:cNvSpPr txBox="1"/>
          <p:nvPr/>
        </p:nvSpPr>
        <p:spPr>
          <a:xfrm>
            <a:off x="749808" y="2873987"/>
            <a:ext cx="4553712" cy="799130"/>
          </a:xfrm>
          <a:prstGeom prst="rect">
            <a:avLst/>
          </a:prstGeom>
          <a:solidFill>
            <a:schemeClr val="bg1">
              <a:alpha val="50196"/>
            </a:schemeClr>
          </a:solidFill>
        </p:spPr>
        <p:txBody>
          <a:bodyPr wrap="square" tIns="0" bIns="182880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000" b="1" dirty="0">
                <a:latin typeface="Montserrat Medium" pitchFamily="2" charset="77"/>
              </a:rPr>
              <a:t>In-Network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782BC95-FEC2-EFF2-8984-9553D4ADB5E9}"/>
              </a:ext>
            </a:extLst>
          </p:cNvPr>
          <p:cNvSpPr txBox="1"/>
          <p:nvPr/>
        </p:nvSpPr>
        <p:spPr>
          <a:xfrm>
            <a:off x="17324832" y="2873987"/>
            <a:ext cx="4553712" cy="799130"/>
          </a:xfrm>
          <a:prstGeom prst="rect">
            <a:avLst/>
          </a:prstGeom>
          <a:solidFill>
            <a:schemeClr val="bg1">
              <a:alpha val="50196"/>
            </a:schemeClr>
          </a:solidFill>
        </p:spPr>
        <p:txBody>
          <a:bodyPr wrap="square" tIns="0" bIns="182880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000" b="1" dirty="0">
                <a:latin typeface="Montserrat Medium" pitchFamily="2" charset="77"/>
              </a:rPr>
              <a:t>Out of Network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613AC23-A3CA-B8BD-340C-539F0EB433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92025" y="4800600"/>
            <a:ext cx="2219325" cy="20574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9D39372-D3B0-B7D4-C8AB-0C7B876D9E61}"/>
              </a:ext>
            </a:extLst>
          </p:cNvPr>
          <p:cNvSpPr txBox="1"/>
          <p:nvPr/>
        </p:nvSpPr>
        <p:spPr>
          <a:xfrm>
            <a:off x="17370742" y="6926935"/>
            <a:ext cx="4553712" cy="594265"/>
          </a:xfrm>
          <a:prstGeom prst="rect">
            <a:avLst/>
          </a:prstGeom>
          <a:solidFill>
            <a:schemeClr val="bg1">
              <a:alpha val="50196"/>
            </a:schemeClr>
          </a:solidFill>
        </p:spPr>
        <p:txBody>
          <a:bodyPr wrap="square" tIns="0" bIns="182880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dirty="0">
                <a:latin typeface="Montserrat Medium" pitchFamily="2" charset="77"/>
              </a:rPr>
              <a:t>POST /mail/send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2BFD371-793D-45E6-4F7A-DE655A9A9142}"/>
              </a:ext>
            </a:extLst>
          </p:cNvPr>
          <p:cNvSpPr/>
          <p:nvPr/>
        </p:nvSpPr>
        <p:spPr>
          <a:xfrm>
            <a:off x="5303520" y="3950208"/>
            <a:ext cx="5910513" cy="333324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5EE8150-226F-9355-1956-865D65D7AD2B}"/>
              </a:ext>
            </a:extLst>
          </p:cNvPr>
          <p:cNvSpPr txBox="1"/>
          <p:nvPr/>
        </p:nvSpPr>
        <p:spPr>
          <a:xfrm>
            <a:off x="5570441" y="4157556"/>
            <a:ext cx="2520917" cy="676211"/>
          </a:xfrm>
          <a:prstGeom prst="rect">
            <a:avLst/>
          </a:prstGeom>
          <a:solidFill>
            <a:schemeClr val="bg1">
              <a:alpha val="50196"/>
            </a:schemeClr>
          </a:solidFill>
        </p:spPr>
        <p:txBody>
          <a:bodyPr wrap="square" tIns="0" bIns="182880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b="1" dirty="0" err="1">
                <a:latin typeface="Montserrat Medium" pitchFamily="2" charset="77"/>
              </a:rPr>
              <a:t>GWCapps</a:t>
            </a:r>
            <a:endParaRPr lang="en-US" sz="3000" b="1" dirty="0">
              <a:latin typeface="Montserrat Medium" pitchFamily="2" charset="77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DF22974-F40E-4364-5330-E5EA0A84BA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7315" y="5184106"/>
            <a:ext cx="1243584" cy="1243584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99F7D681-53CC-F00E-1BEB-41B1D97AD19B}"/>
              </a:ext>
            </a:extLst>
          </p:cNvPr>
          <p:cNvSpPr/>
          <p:nvPr/>
        </p:nvSpPr>
        <p:spPr>
          <a:xfrm>
            <a:off x="6830899" y="5184106"/>
            <a:ext cx="2520917" cy="1243584"/>
          </a:xfrm>
          <a:prstGeom prst="rect">
            <a:avLst/>
          </a:prstGeom>
          <a:solidFill>
            <a:schemeClr val="bg1">
              <a:alpha val="50196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IAS – Invoice Automation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3E0F931-358B-784C-0B29-9FA27FDC51B0}"/>
              </a:ext>
            </a:extLst>
          </p:cNvPr>
          <p:cNvSpPr/>
          <p:nvPr/>
        </p:nvSpPr>
        <p:spPr>
          <a:xfrm>
            <a:off x="1082294" y="8197856"/>
            <a:ext cx="3155878" cy="333324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3A728A4-DB12-4775-8F3D-D3EC09079BB6}"/>
              </a:ext>
            </a:extLst>
          </p:cNvPr>
          <p:cNvSpPr txBox="1"/>
          <p:nvPr/>
        </p:nvSpPr>
        <p:spPr>
          <a:xfrm>
            <a:off x="1349214" y="8405204"/>
            <a:ext cx="2520917" cy="676211"/>
          </a:xfrm>
          <a:prstGeom prst="rect">
            <a:avLst/>
          </a:prstGeom>
          <a:solidFill>
            <a:schemeClr val="bg1">
              <a:alpha val="50196"/>
            </a:schemeClr>
          </a:solidFill>
        </p:spPr>
        <p:txBody>
          <a:bodyPr wrap="square" tIns="0" bIns="182880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b="1" dirty="0">
                <a:latin typeface="Montserrat Medium" pitchFamily="2" charset="77"/>
              </a:rPr>
              <a:t>SQL08</a:t>
            </a:r>
            <a:endParaRPr lang="en-US" sz="3000" b="1" dirty="0">
              <a:latin typeface="Montserrat Medium" pitchFamily="2" charset="77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C33A0A6-06DC-4101-01D9-161654F0637F}"/>
              </a:ext>
            </a:extLst>
          </p:cNvPr>
          <p:cNvSpPr/>
          <p:nvPr/>
        </p:nvSpPr>
        <p:spPr>
          <a:xfrm>
            <a:off x="1598444" y="9288763"/>
            <a:ext cx="1988397" cy="1960262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Sql server - Free computer icons">
            <a:extLst>
              <a:ext uri="{FF2B5EF4-FFF2-40B4-BE49-F238E27FC236}">
                <a16:creationId xmlns:a16="http://schemas.microsoft.com/office/drawing/2014/main" id="{51AE5DBC-1B4B-D535-F879-91D920A897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0219" y="9392632"/>
            <a:ext cx="1726472" cy="1726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Arrow: Up-Down 20">
            <a:extLst>
              <a:ext uri="{FF2B5EF4-FFF2-40B4-BE49-F238E27FC236}">
                <a16:creationId xmlns:a16="http://schemas.microsoft.com/office/drawing/2014/main" id="{9C75481D-7C3C-34E9-3DED-2A03FC63E11D}"/>
              </a:ext>
            </a:extLst>
          </p:cNvPr>
          <p:cNvSpPr/>
          <p:nvPr/>
        </p:nvSpPr>
        <p:spPr>
          <a:xfrm rot="2958086">
            <a:off x="4673171" y="7096062"/>
            <a:ext cx="641004" cy="1547196"/>
          </a:xfrm>
          <a:prstGeom prst="upDownArrow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5B90C28-C1A2-850C-1C55-6323B5F0014A}"/>
              </a:ext>
            </a:extLst>
          </p:cNvPr>
          <p:cNvSpPr/>
          <p:nvPr/>
        </p:nvSpPr>
        <p:spPr>
          <a:xfrm>
            <a:off x="5828829" y="8197856"/>
            <a:ext cx="3155878" cy="333324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34FEF18-9BF4-A4D8-9168-87438CA56F33}"/>
              </a:ext>
            </a:extLst>
          </p:cNvPr>
          <p:cNvSpPr txBox="1"/>
          <p:nvPr/>
        </p:nvSpPr>
        <p:spPr>
          <a:xfrm>
            <a:off x="6095749" y="8405204"/>
            <a:ext cx="2520917" cy="676211"/>
          </a:xfrm>
          <a:prstGeom prst="rect">
            <a:avLst/>
          </a:prstGeom>
          <a:solidFill>
            <a:schemeClr val="bg1">
              <a:alpha val="50196"/>
            </a:schemeClr>
          </a:solidFill>
        </p:spPr>
        <p:txBody>
          <a:bodyPr wrap="square" tIns="0" bIns="182880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b="1" dirty="0">
                <a:latin typeface="Montserrat Medium" pitchFamily="2" charset="77"/>
              </a:rPr>
              <a:t>Syspro7</a:t>
            </a:r>
            <a:endParaRPr lang="en-US" sz="3000" b="1" dirty="0">
              <a:latin typeface="Montserrat Medium" pitchFamily="2" charset="77"/>
            </a:endParaRPr>
          </a:p>
        </p:txBody>
      </p:sp>
      <p:pic>
        <p:nvPicPr>
          <p:cNvPr id="1030" name="Picture 6" descr="Syspro Review | PCMag">
            <a:extLst>
              <a:ext uri="{FF2B5EF4-FFF2-40B4-BE49-F238E27FC236}">
                <a16:creationId xmlns:a16="http://schemas.microsoft.com/office/drawing/2014/main" id="{3285A423-915A-E5A7-4550-42F13958E2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2780" y="9568955"/>
            <a:ext cx="2847975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Arrow: Down 23">
            <a:extLst>
              <a:ext uri="{FF2B5EF4-FFF2-40B4-BE49-F238E27FC236}">
                <a16:creationId xmlns:a16="http://schemas.microsoft.com/office/drawing/2014/main" id="{106CDC65-D130-BEED-5D55-581E7AF622BF}"/>
              </a:ext>
            </a:extLst>
          </p:cNvPr>
          <p:cNvSpPr/>
          <p:nvPr/>
        </p:nvSpPr>
        <p:spPr>
          <a:xfrm>
            <a:off x="6830899" y="7283456"/>
            <a:ext cx="548436" cy="914400"/>
          </a:xfrm>
          <a:prstGeom prst="downArrow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87FCA9A5-C3B6-0A1D-9687-19D7B9A60A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5184" y="4495662"/>
            <a:ext cx="1230817" cy="1243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11A4446E-849F-233F-EE1B-022A25D2EFFD}"/>
              </a:ext>
            </a:extLst>
          </p:cNvPr>
          <p:cNvSpPr/>
          <p:nvPr/>
        </p:nvSpPr>
        <p:spPr>
          <a:xfrm>
            <a:off x="10575364" y="8197856"/>
            <a:ext cx="3155878" cy="333324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4DA9287-D91C-46C2-9BC1-2D4AA2B2BBC7}"/>
              </a:ext>
            </a:extLst>
          </p:cNvPr>
          <p:cNvSpPr txBox="1"/>
          <p:nvPr/>
        </p:nvSpPr>
        <p:spPr>
          <a:xfrm>
            <a:off x="10842284" y="8405204"/>
            <a:ext cx="2520917" cy="676211"/>
          </a:xfrm>
          <a:prstGeom prst="rect">
            <a:avLst/>
          </a:prstGeom>
          <a:solidFill>
            <a:schemeClr val="bg1">
              <a:alpha val="50196"/>
            </a:schemeClr>
          </a:solidFill>
        </p:spPr>
        <p:txBody>
          <a:bodyPr wrap="square" tIns="0" bIns="182880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b="1" dirty="0" err="1">
                <a:latin typeface="Montserrat Medium" pitchFamily="2" charset="77"/>
              </a:rPr>
              <a:t>MFiles</a:t>
            </a:r>
            <a:endParaRPr lang="en-US" sz="3000" b="1" dirty="0">
              <a:latin typeface="Montserrat Medium" pitchFamily="2" charset="77"/>
            </a:endParaRPr>
          </a:p>
        </p:txBody>
      </p:sp>
      <p:pic>
        <p:nvPicPr>
          <p:cNvPr id="1034" name="Picture 10" descr="VCC International N.V. - M-Files">
            <a:extLst>
              <a:ext uri="{FF2B5EF4-FFF2-40B4-BE49-F238E27FC236}">
                <a16:creationId xmlns:a16="http://schemas.microsoft.com/office/drawing/2014/main" id="{D64E6FAE-B030-2523-012D-C49BFAC630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9136" y="9479421"/>
            <a:ext cx="2668901" cy="1779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8">
            <a:extLst>
              <a:ext uri="{FF2B5EF4-FFF2-40B4-BE49-F238E27FC236}">
                <a16:creationId xmlns:a16="http://schemas.microsoft.com/office/drawing/2014/main" id="{3D5F660C-F72C-CCDA-DE74-1BC43D893A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94200" y="4775584"/>
            <a:ext cx="1230817" cy="1243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Arrow: Down 27">
            <a:extLst>
              <a:ext uri="{FF2B5EF4-FFF2-40B4-BE49-F238E27FC236}">
                <a16:creationId xmlns:a16="http://schemas.microsoft.com/office/drawing/2014/main" id="{DB6410B7-F125-528C-F4D8-BBE85BE99E9F}"/>
              </a:ext>
            </a:extLst>
          </p:cNvPr>
          <p:cNvSpPr/>
          <p:nvPr/>
        </p:nvSpPr>
        <p:spPr>
          <a:xfrm>
            <a:off x="10750799" y="7283456"/>
            <a:ext cx="548436" cy="914400"/>
          </a:xfrm>
          <a:prstGeom prst="downArrow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6" name="Picture 12" descr="Email Logo Vector Art, Icons, and Graphics for Free Download">
            <a:extLst>
              <a:ext uri="{FF2B5EF4-FFF2-40B4-BE49-F238E27FC236}">
                <a16:creationId xmlns:a16="http://schemas.microsoft.com/office/drawing/2014/main" id="{2B927FCF-A602-F4B6-5B6C-C7CD098CDBB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45" t="19141" r="5575" b="19288"/>
          <a:stretch/>
        </p:blipFill>
        <p:spPr bwMode="auto">
          <a:xfrm>
            <a:off x="10114650" y="6298312"/>
            <a:ext cx="1467855" cy="10295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8">
            <a:extLst>
              <a:ext uri="{FF2B5EF4-FFF2-40B4-BE49-F238E27FC236}">
                <a16:creationId xmlns:a16="http://schemas.microsoft.com/office/drawing/2014/main" id="{DD02EED0-C954-23BB-743F-121C296E75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2613" y="5864561"/>
            <a:ext cx="1230817" cy="1243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Arrow: Down 29">
            <a:extLst>
              <a:ext uri="{FF2B5EF4-FFF2-40B4-BE49-F238E27FC236}">
                <a16:creationId xmlns:a16="http://schemas.microsoft.com/office/drawing/2014/main" id="{26C9CE6C-F1BC-4B2D-514D-2D89364243E1}"/>
              </a:ext>
            </a:extLst>
          </p:cNvPr>
          <p:cNvSpPr/>
          <p:nvPr/>
        </p:nvSpPr>
        <p:spPr>
          <a:xfrm rot="16200000">
            <a:off x="14608982" y="2650261"/>
            <a:ext cx="548436" cy="6428599"/>
          </a:xfrm>
          <a:prstGeom prst="downArrow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392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44369E-6 1.48148E-6 L 0.10943 0.3912 " pathEditMode="relative" rAng="0" ptsTypes="AA">
                                      <p:cBhvr>
                                        <p:cTn id="72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468" y="1956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4568E-6 -3.51852E-6 L 0.58866 -0.00034 " pathEditMode="relative" rAng="0" ptsTypes="AA">
                                      <p:cBhvr>
                                        <p:cTn id="96" dur="200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430" y="-23"/>
                                    </p:animMotion>
                                  </p:childTnLst>
                                </p:cTn>
                              </p:par>
                              <p:par>
                                <p:cTn id="9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25739E-6 3.33333E-6 L 0.61366 -0.01621 " pathEditMode="relative" rAng="0" ptsTypes="AA">
                                      <p:cBhvr>
                                        <p:cTn id="98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680" y="-81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7" grpId="0" animBg="1"/>
      <p:bldP spid="8" grpId="0" animBg="1"/>
      <p:bldP spid="9" grpId="0" animBg="1"/>
      <p:bldP spid="10" grpId="0" animBg="1"/>
      <p:bldP spid="12" grpId="0" animBg="1"/>
      <p:bldP spid="13" grpId="0" animBg="1"/>
      <p:bldP spid="14" grpId="0" animBg="1"/>
      <p:bldP spid="16" grpId="0" animBg="1"/>
      <p:bldP spid="17" grpId="0" animBg="1"/>
      <p:bldP spid="18" grpId="0" animBg="1"/>
      <p:bldP spid="19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8" grpId="0" animBg="1"/>
      <p:bldP spid="3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0B49FD-4D52-DE3F-DA87-84C26405B31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727947" y="5537695"/>
            <a:ext cx="4931279" cy="801688"/>
          </a:xfrm>
        </p:spPr>
        <p:txBody>
          <a:bodyPr/>
          <a:lstStyle/>
          <a:p>
            <a:pPr algn="ctr"/>
            <a:r>
              <a:rPr lang="en-US" dirty="0"/>
              <a:t>Questions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A39936CC-66CC-7E09-BC03-F940A85FD138}"/>
              </a:ext>
            </a:extLst>
          </p:cNvPr>
          <p:cNvSpPr txBox="1">
            <a:spLocks/>
          </p:cNvSpPr>
          <p:nvPr/>
        </p:nvSpPr>
        <p:spPr>
          <a:xfrm>
            <a:off x="9727947" y="4736007"/>
            <a:ext cx="4931279" cy="8016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18288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  <a:defRPr sz="4800" b="1" i="0" kern="1200">
                <a:solidFill>
                  <a:schemeClr val="tx1"/>
                </a:solidFill>
                <a:latin typeface="Montserrat" pitchFamily="2" charset="77"/>
                <a:ea typeface="+mn-ea"/>
                <a:cs typeface="Montserrat" pitchFamily="2" charset="77"/>
              </a:defRPr>
            </a:lvl1pPr>
            <a:lvl2pPr marL="914400" indent="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48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Montserrat" pitchFamily="2" charset="77"/>
              </a:defRPr>
            </a:lvl2pPr>
            <a:lvl3pPr marL="1828800" indent="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40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Montserrat" pitchFamily="2" charset="77"/>
              </a:defRPr>
            </a:lvl3pPr>
            <a:lvl4pPr marL="2743200" indent="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3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Montserrat" pitchFamily="2" charset="77"/>
              </a:defRPr>
            </a:lvl4pPr>
            <a:lvl5pPr marL="3657600" indent="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3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Montserrat" pitchFamily="2" charset="77"/>
              </a:defRPr>
            </a:lvl5pPr>
            <a:lvl6pPr marL="50292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6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80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4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2807137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orbel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tIns="0" bIns="182880" rtlCol="0" anchor="ctr">
        <a:spAutoFit/>
      </a:bodyPr>
      <a:lstStyle>
        <a:defPPr algn="ctr">
          <a:lnSpc>
            <a:spcPct val="150000"/>
          </a:lnSpc>
          <a:defRPr sz="3000" dirty="0">
            <a:solidFill>
              <a:schemeClr val="bg1"/>
            </a:solidFill>
            <a:latin typeface="Montserrat Medium" pitchFamily="2" charset="7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GW PPT Slides.pptx" id="{53961ED2-5416-4880-8C76-0393B6B26BE5}" vid="{725EBF8F-417F-429F-9B36-6CA97541147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F689901F631B248BC300536E2157D68" ma:contentTypeVersion="12" ma:contentTypeDescription="Create a new document." ma:contentTypeScope="" ma:versionID="d644020b54d7e6c0914fcec830bd6224">
  <xsd:schema xmlns:xsd="http://www.w3.org/2001/XMLSchema" xmlns:xs="http://www.w3.org/2001/XMLSchema" xmlns:p="http://schemas.microsoft.com/office/2006/metadata/properties" xmlns:ns2="e9cd4dc8-38b8-4ee6-804e-0303d4e201fe" xmlns:ns3="d4f7f51f-5965-4bd1-92b9-e0ad1429b713" targetNamespace="http://schemas.microsoft.com/office/2006/metadata/properties" ma:root="true" ma:fieldsID="a260c80c687a6abb8de26c49a7047c75" ns2:_="" ns3:_="">
    <xsd:import namespace="e9cd4dc8-38b8-4ee6-804e-0303d4e201fe"/>
    <xsd:import namespace="d4f7f51f-5965-4bd1-92b9-e0ad1429b71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preview_imag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9cd4dc8-38b8-4ee6-804e-0303d4e201f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c8fa7133-5c87-46e8-a2c9-93d2820ae35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preview_image" ma:index="19" nillable="true" ma:displayName="Preview Image" ma:format="Thumbnail" ma:internalName="preview_imag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4f7f51f-5965-4bd1-92b9-e0ad1429b713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91d5cc84-2920-4561-b5c7-47cda1d43fdf}" ma:internalName="TaxCatchAll" ma:showField="CatchAllData" ma:web="d4f7f51f-5965-4bd1-92b9-e0ad1429b71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e9cd4dc8-38b8-4ee6-804e-0303d4e201fe">
      <Terms xmlns="http://schemas.microsoft.com/office/infopath/2007/PartnerControls"/>
    </lcf76f155ced4ddcb4097134ff3c332f>
    <preview_image xmlns="e9cd4dc8-38b8-4ee6-804e-0303d4e201fe" xsi:nil="true"/>
    <TaxCatchAll xmlns="d4f7f51f-5965-4bd1-92b9-e0ad1429b71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F5C3367-2FCD-4C74-A872-F7A87C2D9B5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9cd4dc8-38b8-4ee6-804e-0303d4e201fe"/>
    <ds:schemaRef ds:uri="d4f7f51f-5965-4bd1-92b9-e0ad1429b71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7F87436-900C-45C7-AB07-6DFE78680FB4}">
  <ds:schemaRefs>
    <ds:schemaRef ds:uri="http://purl.org/dc/terms/"/>
    <ds:schemaRef ds:uri="http://purl.org/dc/elements/1.1/"/>
    <ds:schemaRef ds:uri="http://www.w3.org/XML/1998/namespace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d4f7f51f-5965-4bd1-92b9-e0ad1429b713"/>
    <ds:schemaRef ds:uri="http://schemas.microsoft.com/office/2006/metadata/properties"/>
    <ds:schemaRef ds:uri="e9cd4dc8-38b8-4ee6-804e-0303d4e201fe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2D5D2CF4-77A8-4CE7-88C8-839C75E8CB2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</TotalTime>
  <Words>143</Words>
  <Application>Microsoft Office PowerPoint</Application>
  <PresentationFormat>Custom</PresentationFormat>
  <Paragraphs>28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Corbel</vt:lpstr>
      <vt:lpstr>Montserrat</vt:lpstr>
      <vt:lpstr>Montserrat Medium</vt:lpstr>
      <vt:lpstr>Office Theme</vt:lpstr>
      <vt:lpstr>Invoice Automation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Justin Pope</cp:lastModifiedBy>
  <cp:revision>188</cp:revision>
  <dcterms:created xsi:type="dcterms:W3CDTF">2023-10-24T20:50:48Z</dcterms:created>
  <dcterms:modified xsi:type="dcterms:W3CDTF">2023-10-24T22:33:25Z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0x010100EF689901F631B248BC300536E2157D68</vt:lpwstr>
  </property>
</Properties>
</file>

<file path=docProps/thumbnail.jpeg>
</file>